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8" r:id="rId3"/>
    <p:sldId id="277" r:id="rId4"/>
    <p:sldId id="268" r:id="rId5"/>
    <p:sldId id="270" r:id="rId6"/>
    <p:sldId id="278" r:id="rId7"/>
    <p:sldId id="280" r:id="rId8"/>
    <p:sldId id="269" r:id="rId9"/>
    <p:sldId id="274" r:id="rId10"/>
    <p:sldId id="276" r:id="rId11"/>
    <p:sldId id="275" r:id="rId12"/>
    <p:sldId id="279" r:id="rId1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Documents\Dad\AP%20Curriculum\1D%20Motion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Documents\Dad\AP%20Curriculum\1D%20Moti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Documents\Dad\AP%20Curriculum\1D%20Moti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pes\Google%20Drive\AP%20Physics\Presentations\Kinematics\1D%20Motion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AppData\Roaming\Microsoft\Excel\1D%20Motion%20(version%202)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AppData\Roaming\Microsoft\Excel\1D%20Motion%20(version%202).xlsb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AppData\Roaming\Microsoft\Excel\1D%20Motion%20(version%202).xlsb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AppData\Roaming\Microsoft\Excel\1D%20Motion%20(version%202)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rope_000\AppData\Roaming\Microsoft\Excel\1D%20Motion%20(version%202).xlsb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1"/>
          <c:tx>
            <c:v>Initial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'Elevator Motion'!$A$3:$A$5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Motion'!$B$3:$B$5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D96-44EB-9DCB-4285AFD7569D}"/>
            </c:ext>
          </c:extLst>
        </c:ser>
        <c:ser>
          <c:idx val="2"/>
          <c:order val="2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Motion'!$B$5:$B$10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D96-44EB-9DCB-4285AFD7569D}"/>
            </c:ext>
          </c:extLst>
        </c:ser>
        <c:ser>
          <c:idx val="3"/>
          <c:order val="3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'Elevator Motion'!$A$10:$A$13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Motion'!$B$10:$B$13</c:f>
              <c:numCache>
                <c:formatCode>General</c:formatCode>
                <c:ptCount val="4"/>
                <c:pt idx="0">
                  <c:v>24</c:v>
                </c:pt>
                <c:pt idx="1">
                  <c:v>27.5</c:v>
                </c:pt>
                <c:pt idx="2">
                  <c:v>29.1</c:v>
                </c:pt>
                <c:pt idx="3">
                  <c:v>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D96-44EB-9DCB-4285AFD7569D}"/>
            </c:ext>
          </c:extLst>
        </c:ser>
        <c:ser>
          <c:idx val="4"/>
          <c:order val="4"/>
          <c:tx>
            <c:v>Stationary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'Elevator Motion'!$A$2:$A$3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D96-44EB-9DCB-4285AFD7569D}"/>
            </c:ext>
          </c:extLst>
        </c:ser>
        <c:ser>
          <c:idx val="5"/>
          <c:order val="5"/>
          <c:tx>
            <c:v>Stationary</c:v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'Elevator Motion'!$A$13:$A$14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Motion'!$B$13:$B$14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0D96-44EB-9DCB-4285AFD75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664064"/>
        <c:axId val="102678912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'Elevator Motion'!$B$1</c15:sqref>
                        </c15:formulaRef>
                      </c:ext>
                    </c:extLst>
                    <c:strCache>
                      <c:ptCount val="1"/>
                      <c:pt idx="0">
                        <c:v>Position (m)</c:v>
                      </c:pt>
                    </c:strCache>
                  </c:strRef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'Elevator Motion'!$A$2:$A$14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0</c:v>
                      </c:pt>
                      <c:pt idx="1">
                        <c:v>1</c:v>
                      </c:pt>
                      <c:pt idx="2">
                        <c:v>2</c:v>
                      </c:pt>
                      <c:pt idx="3">
                        <c:v>3</c:v>
                      </c:pt>
                      <c:pt idx="4">
                        <c:v>4</c:v>
                      </c:pt>
                      <c:pt idx="5">
                        <c:v>5</c:v>
                      </c:pt>
                      <c:pt idx="6">
                        <c:v>6</c:v>
                      </c:pt>
                      <c:pt idx="7">
                        <c:v>7</c:v>
                      </c:pt>
                      <c:pt idx="8">
                        <c:v>8</c:v>
                      </c:pt>
                      <c:pt idx="9">
                        <c:v>9</c:v>
                      </c:pt>
                      <c:pt idx="10">
                        <c:v>10</c:v>
                      </c:pt>
                      <c:pt idx="11">
                        <c:v>11</c:v>
                      </c:pt>
                      <c:pt idx="12">
                        <c:v>12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'Elevator Motion'!$B$2:$B$14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0</c:v>
                      </c:pt>
                      <c:pt idx="1">
                        <c:v>0</c:v>
                      </c:pt>
                      <c:pt idx="2">
                        <c:v>1</c:v>
                      </c:pt>
                      <c:pt idx="3">
                        <c:v>4</c:v>
                      </c:pt>
                      <c:pt idx="4">
                        <c:v>8</c:v>
                      </c:pt>
                      <c:pt idx="5">
                        <c:v>12</c:v>
                      </c:pt>
                      <c:pt idx="6">
                        <c:v>16</c:v>
                      </c:pt>
                      <c:pt idx="7">
                        <c:v>20</c:v>
                      </c:pt>
                      <c:pt idx="8">
                        <c:v>24</c:v>
                      </c:pt>
                      <c:pt idx="9">
                        <c:v>27.5</c:v>
                      </c:pt>
                      <c:pt idx="10">
                        <c:v>29.1</c:v>
                      </c:pt>
                      <c:pt idx="11">
                        <c:v>30</c:v>
                      </c:pt>
                      <c:pt idx="12">
                        <c:v>30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8-0D96-44EB-9DCB-4285AFD7569D}"/>
                  </c:ext>
                </c:extLst>
              </c15:ser>
            </c15:filteredScatterSeries>
          </c:ext>
        </c:extLst>
      </c:scatterChart>
      <c:valAx>
        <c:axId val="102664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78912"/>
        <c:crosses val="autoZero"/>
        <c:crossBetween val="midCat"/>
      </c:valAx>
      <c:valAx>
        <c:axId val="10267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 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6640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'0'!$A$15:$A$25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'0'!$B$15:$B$25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0E4-4E6D-BD80-E6E1D4457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935296"/>
        <c:axId val="114937216"/>
      </c:scatterChart>
      <c:valAx>
        <c:axId val="11493529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37216"/>
        <c:crosses val="autoZero"/>
        <c:crossBetween val="midCat"/>
      </c:valAx>
      <c:valAx>
        <c:axId val="1149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35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'0'!$A$27:$A$37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'0'!$B$27:$B$37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5B0-4D20-98F9-F219B44D1A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336896"/>
        <c:axId val="116339072"/>
      </c:scatterChart>
      <c:valAx>
        <c:axId val="11633689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39072"/>
        <c:crosses val="autoZero"/>
        <c:crossBetween val="midCat"/>
      </c:valAx>
      <c:valAx>
        <c:axId val="11633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Acceleration (m/s2)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368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3"/>
            <c:dispRSqr val="0"/>
            <c:dispEq val="0"/>
          </c:trendline>
          <c:xVal>
            <c:numRef>
              <c:f>'0'!$A$41:$A$52</c:f>
              <c:numCache>
                <c:formatCode>General</c:formatCode>
                <c:ptCount val="12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</c:numCache>
            </c:numRef>
          </c:xVal>
          <c:yVal>
            <c:numRef>
              <c:f>'0'!$B$41:$B$52</c:f>
              <c:numCache>
                <c:formatCode>General</c:formatCode>
                <c:ptCount val="12"/>
                <c:pt idx="0">
                  <c:v>-240</c:v>
                </c:pt>
                <c:pt idx="1">
                  <c:v>-140</c:v>
                </c:pt>
                <c:pt idx="2">
                  <c:v>-72</c:v>
                </c:pt>
                <c:pt idx="3">
                  <c:v>-30</c:v>
                </c:pt>
                <c:pt idx="4">
                  <c:v>-8</c:v>
                </c:pt>
                <c:pt idx="5">
                  <c:v>0</c:v>
                </c:pt>
                <c:pt idx="6">
                  <c:v>0</c:v>
                </c:pt>
                <c:pt idx="7">
                  <c:v>-2</c:v>
                </c:pt>
                <c:pt idx="8">
                  <c:v>0</c:v>
                </c:pt>
                <c:pt idx="9">
                  <c:v>12</c:v>
                </c:pt>
                <c:pt idx="10">
                  <c:v>40</c:v>
                </c:pt>
                <c:pt idx="11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236-4369-9AC6-13700202E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957120"/>
        <c:axId val="115963392"/>
      </c:scatterChart>
      <c:valAx>
        <c:axId val="115957120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layout>
            <c:manualLayout>
              <c:xMode val="edge"/>
              <c:yMode val="edge"/>
              <c:x val="0.45911415801783345"/>
              <c:y val="0.88884702098475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63392"/>
        <c:crosses val="autoZero"/>
        <c:crossBetween val="midCat"/>
      </c:valAx>
      <c:valAx>
        <c:axId val="11596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Position(m)</a:t>
                </a:r>
              </a:p>
            </c:rich>
          </c:tx>
          <c:layout>
            <c:manualLayout>
              <c:xMode val="edge"/>
              <c:yMode val="edge"/>
              <c:x val="9.6428574140286112E-3"/>
              <c:y val="0.3296163305847667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571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'0'!$A$41:$A$52</c:f>
              <c:numCache>
                <c:formatCode>General</c:formatCode>
                <c:ptCount val="12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</c:numCache>
            </c:numRef>
          </c:xVal>
          <c:yVal>
            <c:numRef>
              <c:f>'0'!$C$41:$C$52</c:f>
              <c:numCache>
                <c:formatCode>General</c:formatCode>
                <c:ptCount val="12"/>
                <c:pt idx="0">
                  <c:v>118</c:v>
                </c:pt>
                <c:pt idx="1">
                  <c:v>83</c:v>
                </c:pt>
                <c:pt idx="2">
                  <c:v>54</c:v>
                </c:pt>
                <c:pt idx="3">
                  <c:v>31</c:v>
                </c:pt>
                <c:pt idx="4">
                  <c:v>14</c:v>
                </c:pt>
                <c:pt idx="5">
                  <c:v>3</c:v>
                </c:pt>
                <c:pt idx="6">
                  <c:v>-2</c:v>
                </c:pt>
                <c:pt idx="7">
                  <c:v>-1</c:v>
                </c:pt>
                <c:pt idx="8">
                  <c:v>6</c:v>
                </c:pt>
                <c:pt idx="9">
                  <c:v>19</c:v>
                </c:pt>
                <c:pt idx="10">
                  <c:v>38</c:v>
                </c:pt>
                <c:pt idx="11">
                  <c:v>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081-458D-869E-8E635D9E4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5976064"/>
        <c:axId val="115978240"/>
      </c:scatterChart>
      <c:valAx>
        <c:axId val="115976064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layout>
            <c:manualLayout>
              <c:xMode val="edge"/>
              <c:yMode val="edge"/>
              <c:x val="0.45917857055315958"/>
              <c:y val="0.88884702098475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78240"/>
        <c:crosses val="autoZero"/>
        <c:crossBetween val="midCat"/>
      </c:valAx>
      <c:valAx>
        <c:axId val="11597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layout>
            <c:manualLayout>
              <c:xMode val="edge"/>
              <c:yMode val="edge"/>
              <c:x val="1.6046209038892725E-2"/>
              <c:y val="0.3050132435713496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760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33551044250596E-2"/>
          <c:y val="3.626289557957163E-2"/>
          <c:w val="0.88697811830647111"/>
          <c:h val="0.8534225232132388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'Increasing Acceleration'!$B$1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>
                <a:solidFill>
                  <a:schemeClr val="accent1"/>
                </a:solidFill>
                <a:prstDash val="sysDot"/>
              </a:ln>
            </c:spPr>
            <c:trendlineType val="poly"/>
            <c:order val="2"/>
            <c:dispRSqr val="0"/>
            <c:dispEq val="0"/>
          </c:trendline>
          <c:xVal>
            <c:numRef>
              <c:f>'Increasing Acceleration'!$A$60:$A$71</c:f>
              <c:numCache>
                <c:formatCode>General</c:formatCode>
                <c:ptCount val="12"/>
                <c:pt idx="0">
                  <c:v>-5</c:v>
                </c:pt>
                <c:pt idx="1">
                  <c:v>-4</c:v>
                </c:pt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  <c:pt idx="11">
                  <c:v>6</c:v>
                </c:pt>
              </c:numCache>
            </c:numRef>
          </c:xVal>
          <c:yVal>
            <c:numRef>
              <c:f>'Increasing Acceleration'!$B$60:$B$71</c:f>
              <c:numCache>
                <c:formatCode>General</c:formatCode>
                <c:ptCount val="12"/>
                <c:pt idx="0">
                  <c:v>-38</c:v>
                </c:pt>
                <c:pt idx="1">
                  <c:v>-32</c:v>
                </c:pt>
                <c:pt idx="2">
                  <c:v>-26</c:v>
                </c:pt>
                <c:pt idx="3">
                  <c:v>-20</c:v>
                </c:pt>
                <c:pt idx="4">
                  <c:v>-14</c:v>
                </c:pt>
                <c:pt idx="5">
                  <c:v>-8</c:v>
                </c:pt>
                <c:pt idx="6">
                  <c:v>-2</c:v>
                </c:pt>
                <c:pt idx="7">
                  <c:v>4</c:v>
                </c:pt>
                <c:pt idx="8">
                  <c:v>10</c:v>
                </c:pt>
                <c:pt idx="9">
                  <c:v>16</c:v>
                </c:pt>
                <c:pt idx="10">
                  <c:v>22</c:v>
                </c:pt>
                <c:pt idx="11">
                  <c:v>28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EF5-483E-AF0E-8121AB033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6557472"/>
        <c:axId val="486548064"/>
      </c:scatterChart>
      <c:valAx>
        <c:axId val="486557472"/>
        <c:scaling>
          <c:orientation val="minMax"/>
          <c:max val="6"/>
          <c:min val="-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/>
                  <a:t>Time (s)</a:t>
                </a:r>
              </a:p>
            </c:rich>
          </c:tx>
          <c:layout>
            <c:manualLayout>
              <c:xMode val="edge"/>
              <c:yMode val="edge"/>
              <c:x val="0.48932566055471483"/>
              <c:y val="0.9034703788735389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548064"/>
        <c:crosses val="autoZero"/>
        <c:crossBetween val="midCat"/>
        <c:majorUnit val="2"/>
      </c:valAx>
      <c:valAx>
        <c:axId val="486548064"/>
        <c:scaling>
          <c:orientation val="minMax"/>
          <c:max val="30"/>
          <c:min val="-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/>
                  <a:t>Acceleration (m/s</a:t>
                </a:r>
                <a:r>
                  <a:rPr lang="en-US" sz="1000" baseline="30000"/>
                  <a:t>2</a:t>
                </a:r>
                <a:r>
                  <a:rPr lang="en-US" sz="1000"/>
                  <a:t>)</a:t>
                </a:r>
              </a:p>
            </c:rich>
          </c:tx>
          <c:layout>
            <c:manualLayout>
              <c:xMode val="edge"/>
              <c:yMode val="edge"/>
              <c:x val="8.0367268851722958E-3"/>
              <c:y val="0.2903368666262717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6557472"/>
        <c:crosses val="autoZero"/>
        <c:crossBetween val="midCat"/>
      </c:valAx>
      <c:spPr>
        <a:solidFill>
          <a:schemeClr val="accent6">
            <a:lumMod val="20000"/>
            <a:lumOff val="80000"/>
          </a:schemeClr>
        </a:solidFill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'Motion of Car in 1D'!$B$1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'Motion of Car in 1D'!$A$2:$A$14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'Motion of Car in 1D'!$B$2:$B$14</c:f>
              <c:numCache>
                <c:formatCode>General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4.5</c:v>
                </c:pt>
                <c:pt idx="3">
                  <c:v>5.75</c:v>
                </c:pt>
                <c:pt idx="4">
                  <c:v>6.1</c:v>
                </c:pt>
                <c:pt idx="5">
                  <c:v>5.75</c:v>
                </c:pt>
                <c:pt idx="6">
                  <c:v>4.5</c:v>
                </c:pt>
                <c:pt idx="7">
                  <c:v>2.5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FE9-4A99-A9A3-E81B0FCC8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161920"/>
        <c:axId val="116164096"/>
      </c:scatterChart>
      <c:valAx>
        <c:axId val="116161920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64096"/>
        <c:crosses val="autoZero"/>
        <c:crossBetween val="midCat"/>
      </c:valAx>
      <c:valAx>
        <c:axId val="1161640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619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'Motion of Car in 1D'!$B$1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'Motion of Car in 1D'!$A$2:$A$14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'Motion of Car in 1D'!$B$2:$B$14</c:f>
              <c:numCache>
                <c:formatCode>General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4.5</c:v>
                </c:pt>
                <c:pt idx="3">
                  <c:v>5.75</c:v>
                </c:pt>
                <c:pt idx="4">
                  <c:v>6.1</c:v>
                </c:pt>
                <c:pt idx="5">
                  <c:v>5.75</c:v>
                </c:pt>
                <c:pt idx="6">
                  <c:v>4.5</c:v>
                </c:pt>
                <c:pt idx="7">
                  <c:v>2.5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A19-40D1-ACD9-1C44E97F2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262400"/>
        <c:axId val="116264320"/>
      </c:scatterChart>
      <c:valAx>
        <c:axId val="116262400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64320"/>
        <c:crosses val="autoZero"/>
        <c:crossBetween val="midCat"/>
      </c:valAx>
      <c:valAx>
        <c:axId val="116264320"/>
        <c:scaling>
          <c:orientation val="minMax"/>
          <c:max val="6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62400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'Motion of Car in 1D'!$B$1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'Motion of Car in 1D'!$A$2:$A$14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'Motion of Car in 1D'!$B$2:$B$14</c:f>
              <c:numCache>
                <c:formatCode>General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4.5</c:v>
                </c:pt>
                <c:pt idx="3">
                  <c:v>5.75</c:v>
                </c:pt>
                <c:pt idx="4">
                  <c:v>6.1</c:v>
                </c:pt>
                <c:pt idx="5">
                  <c:v>5.75</c:v>
                </c:pt>
                <c:pt idx="6">
                  <c:v>4.5</c:v>
                </c:pt>
                <c:pt idx="7">
                  <c:v>2.5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68F-46BF-91A7-4CC7899CD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080832"/>
        <c:axId val="117082752"/>
      </c:scatterChart>
      <c:valAx>
        <c:axId val="117080832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82752"/>
        <c:crosses val="autoZero"/>
        <c:crossBetween val="midCat"/>
        <c:majorUnit val="5"/>
      </c:valAx>
      <c:valAx>
        <c:axId val="1170827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80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'Motion of Car in 1D'!$B$1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'Motion of Car in 1D'!$A$2:$A$14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'Motion of Car in 1D'!$B$2:$B$14</c:f>
              <c:numCache>
                <c:formatCode>General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4.5</c:v>
                </c:pt>
                <c:pt idx="3">
                  <c:v>5.75</c:v>
                </c:pt>
                <c:pt idx="4">
                  <c:v>6.1</c:v>
                </c:pt>
                <c:pt idx="5">
                  <c:v>5.75</c:v>
                </c:pt>
                <c:pt idx="6">
                  <c:v>4.5</c:v>
                </c:pt>
                <c:pt idx="7">
                  <c:v>2.5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98A-429B-9E7B-90D7DA2324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734976"/>
        <c:axId val="117201152"/>
      </c:scatterChart>
      <c:valAx>
        <c:axId val="116734976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201152"/>
        <c:crosses val="autoZero"/>
        <c:crossBetween val="midCat"/>
      </c:valAx>
      <c:valAx>
        <c:axId val="1172011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3497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'Elevator Motion'!$B$58</c:f>
              <c:strCache>
                <c:ptCount val="1"/>
                <c:pt idx="0">
                  <c:v>Velocity (m/s)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'Elevator Motion'!$A$59:$A$71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'Elevator Motion'!$B$59:$B$71</c:f>
              <c:numCache>
                <c:formatCode>0.00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2.6099999999999994</c:v>
                </c:pt>
                <c:pt idx="10">
                  <c:v>1.3100000000000005</c:v>
                </c:pt>
                <c:pt idx="11">
                  <c:v>9.9999999999997868E-3</c:v>
                </c:pt>
                <c:pt idx="12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AA8-478F-9BA6-520254D7EB29}"/>
            </c:ext>
          </c:extLst>
        </c:ser>
        <c:ser>
          <c:idx val="1"/>
          <c:order val="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Motion'!$A$59:$A$60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Motion'!$B$59:$B$60</c:f>
              <c:numCache>
                <c:formatCode>0.00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AA8-478F-9BA6-520254D7EB29}"/>
            </c:ext>
          </c:extLst>
        </c:ser>
        <c:ser>
          <c:idx val="2"/>
          <c:order val="2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Motion'!$A$60:$A$62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Motion'!$B$60:$B$62</c:f>
              <c:numCache>
                <c:formatCode>0.00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AA8-478F-9BA6-520254D7EB29}"/>
            </c:ext>
          </c:extLst>
        </c:ser>
        <c:ser>
          <c:idx val="3"/>
          <c:order val="3"/>
          <c:tx>
            <c:v>Constant Velocity</c:v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'Elevator Motion'!$A$62:$A$67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Motion'!$B$62:$B$67</c:f>
              <c:numCache>
                <c:formatCode>0.00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AA8-478F-9BA6-520254D7EB29}"/>
            </c:ext>
          </c:extLst>
        </c:ser>
        <c:ser>
          <c:idx val="4"/>
          <c:order val="4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Motion'!$A$67:$A$70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Motion'!$B$67:$B$70</c:f>
              <c:numCache>
                <c:formatCode>0.00</c:formatCode>
                <c:ptCount val="4"/>
                <c:pt idx="0">
                  <c:v>4</c:v>
                </c:pt>
                <c:pt idx="1">
                  <c:v>2.6099999999999994</c:v>
                </c:pt>
                <c:pt idx="2">
                  <c:v>1.3100000000000005</c:v>
                </c:pt>
                <c:pt idx="3">
                  <c:v>9.9999999999997868E-3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AA8-478F-9BA6-520254D7EB29}"/>
            </c:ext>
          </c:extLst>
        </c:ser>
        <c:ser>
          <c:idx val="5"/>
          <c:order val="5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Motion'!$A$70:$A$71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Motion'!$B$70:$B$71</c:f>
              <c:numCache>
                <c:formatCode>0.00</c:formatCode>
                <c:ptCount val="2"/>
                <c:pt idx="0">
                  <c:v>9.9999999999997868E-3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AA8-478F-9BA6-520254D7E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778496"/>
        <c:axId val="114780416"/>
      </c:scatterChart>
      <c:valAx>
        <c:axId val="114778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780416"/>
        <c:crosses val="autoZero"/>
        <c:crossBetween val="midCat"/>
      </c:valAx>
      <c:valAx>
        <c:axId val="1147804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778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'Motion of Car in 1D'!$B$1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'Motion of Car in 1D'!$A$2:$A$14</c:f>
              <c:numCache>
                <c:formatCode>General</c:formatCode>
                <c:ptCount val="13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'Motion of Car in 1D'!$B$2:$B$14</c:f>
              <c:numCache>
                <c:formatCode>General</c:formatCode>
                <c:ptCount val="13"/>
                <c:pt idx="0">
                  <c:v>0</c:v>
                </c:pt>
                <c:pt idx="1">
                  <c:v>2.5</c:v>
                </c:pt>
                <c:pt idx="2">
                  <c:v>4.5</c:v>
                </c:pt>
                <c:pt idx="3">
                  <c:v>5.75</c:v>
                </c:pt>
                <c:pt idx="4">
                  <c:v>6.1</c:v>
                </c:pt>
                <c:pt idx="5">
                  <c:v>5.75</c:v>
                </c:pt>
                <c:pt idx="6">
                  <c:v>4.5</c:v>
                </c:pt>
                <c:pt idx="7">
                  <c:v>2.5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534-4F71-9948-90767A7602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540544"/>
        <c:axId val="118550912"/>
      </c:scatterChart>
      <c:valAx>
        <c:axId val="118540544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50912"/>
        <c:crosses val="autoZero"/>
        <c:crossBetween val="midCat"/>
      </c:valAx>
      <c:valAx>
        <c:axId val="1185509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40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87017286074217E-2"/>
          <c:y val="2.8738741592838069E-2"/>
          <c:w val="0.91690557640909653"/>
          <c:h val="0.90279763523563095"/>
        </c:manualLayout>
      </c:layout>
      <c:scatterChart>
        <c:scatterStyle val="lineMarker"/>
        <c:varyColors val="0"/>
        <c:ser>
          <c:idx val="6"/>
          <c:order val="0"/>
          <c:tx>
            <c:strRef>
              <c:f>'Elevator Motion'!$B$85</c:f>
              <c:strCache>
                <c:ptCount val="1"/>
                <c:pt idx="0">
                  <c:v>Acceleration (m/s2)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Motion'!$A$86:$A$98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</c:numCache>
            </c:numRef>
          </c:xVal>
          <c:yVal>
            <c:numRef>
              <c:f>'Elevator Motion'!$B$86:$B$98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-1.3</c:v>
                </c:pt>
                <c:pt idx="12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673-4DD2-AAA0-9E47F6EDFBD5}"/>
            </c:ext>
          </c:extLst>
        </c:ser>
        <c:ser>
          <c:idx val="7"/>
          <c:order val="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Motion'!$A$86:$A$87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Motion'!$B$86:$B$87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673-4DD2-AAA0-9E47F6EDFBD5}"/>
            </c:ext>
          </c:extLst>
        </c:ser>
        <c:ser>
          <c:idx val="8"/>
          <c:order val="2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Motion'!$A$88:$A$90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Motion'!$B$88:$B$90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673-4DD2-AAA0-9E47F6EDFBD5}"/>
            </c:ext>
          </c:extLst>
        </c:ser>
        <c:ser>
          <c:idx val="9"/>
          <c:order val="3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Motion'!$A$91:$A$96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Motion'!$B$91:$B$96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673-4DD2-AAA0-9E47F6EDFBD5}"/>
            </c:ext>
          </c:extLst>
        </c:ser>
        <c:ser>
          <c:idx val="10"/>
          <c:order val="4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Motion'!$A$97:$A$100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Motion'!$B$97:$B$100</c:f>
              <c:numCache>
                <c:formatCode>General</c:formatCode>
                <c:ptCount val="4"/>
                <c:pt idx="0">
                  <c:v>-1.3</c:v>
                </c:pt>
                <c:pt idx="1">
                  <c:v>-1.3</c:v>
                </c:pt>
                <c:pt idx="2">
                  <c:v>-1.3</c:v>
                </c:pt>
                <c:pt idx="3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673-4DD2-AAA0-9E47F6EDFBD5}"/>
            </c:ext>
          </c:extLst>
        </c:ser>
        <c:ser>
          <c:idx val="11"/>
          <c:order val="5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Motion'!$A$101:$A$102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Motion'!$B$101:$B$102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673-4DD2-AAA0-9E47F6EDFBD5}"/>
            </c:ext>
          </c:extLst>
        </c:ser>
        <c:ser>
          <c:idx val="0"/>
          <c:order val="6"/>
          <c:tx>
            <c:strRef>
              <c:f>'Elevator Motion'!$B$85</c:f>
              <c:strCache>
                <c:ptCount val="1"/>
                <c:pt idx="0">
                  <c:v>Acceleration (m/s2)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'Elevator Motion'!$A$86:$A$98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</c:numCache>
            </c:numRef>
          </c:xVal>
          <c:yVal>
            <c:numRef>
              <c:f>'Elevator Motion'!$B$86:$B$98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-1.3</c:v>
                </c:pt>
                <c:pt idx="12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673-4DD2-AAA0-9E47F6EDFBD5}"/>
            </c:ext>
          </c:extLst>
        </c:ser>
        <c:ser>
          <c:idx val="1"/>
          <c:order val="7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Motion'!$A$86:$A$87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Motion'!$B$86:$B$87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673-4DD2-AAA0-9E47F6EDFBD5}"/>
            </c:ext>
          </c:extLst>
        </c:ser>
        <c:ser>
          <c:idx val="2"/>
          <c:order val="8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Motion'!$A$88:$A$90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Motion'!$B$88:$B$90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673-4DD2-AAA0-9E47F6EDFBD5}"/>
            </c:ext>
          </c:extLst>
        </c:ser>
        <c:ser>
          <c:idx val="3"/>
          <c:order val="9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Motion'!$A$91:$A$96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Motion'!$B$91:$B$96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673-4DD2-AAA0-9E47F6EDFBD5}"/>
            </c:ext>
          </c:extLst>
        </c:ser>
        <c:ser>
          <c:idx val="4"/>
          <c:order val="10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Motion'!$A$97:$A$100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Motion'!$B$97:$B$100</c:f>
              <c:numCache>
                <c:formatCode>General</c:formatCode>
                <c:ptCount val="4"/>
                <c:pt idx="0">
                  <c:v>-1.3</c:v>
                </c:pt>
                <c:pt idx="1">
                  <c:v>-1.3</c:v>
                </c:pt>
                <c:pt idx="2">
                  <c:v>-1.3</c:v>
                </c:pt>
                <c:pt idx="3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673-4DD2-AAA0-9E47F6EDFBD5}"/>
            </c:ext>
          </c:extLst>
        </c:ser>
        <c:ser>
          <c:idx val="5"/>
          <c:order val="1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Motion'!$A$101:$A$102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Motion'!$B$101:$B$102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3673-4DD2-AAA0-9E47F6EDF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323456"/>
        <c:axId val="114325376"/>
      </c:scatterChart>
      <c:valAx>
        <c:axId val="114323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25376"/>
        <c:crosses val="autoZero"/>
        <c:crossBetween val="midCat"/>
      </c:valAx>
      <c:valAx>
        <c:axId val="114325376"/>
        <c:scaling>
          <c:orientation val="minMax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Acceleration(m/s</a:t>
                </a:r>
                <a:r>
                  <a:rPr lang="en-US" baseline="30000"/>
                  <a:t>2</a:t>
                </a:r>
                <a:r>
                  <a:rPr lang="en-US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23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'0'!$A$3:$A$13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'0'!$C$3:$C$13</c:f>
              <c:numCache>
                <c:formatCode>General</c:formatCode>
                <c:ptCount val="11"/>
                <c:pt idx="0">
                  <c:v>5</c:v>
                </c:pt>
                <c:pt idx="1">
                  <c:v>8.5</c:v>
                </c:pt>
                <c:pt idx="2">
                  <c:v>15</c:v>
                </c:pt>
                <c:pt idx="3">
                  <c:v>24.5</c:v>
                </c:pt>
                <c:pt idx="4">
                  <c:v>37</c:v>
                </c:pt>
                <c:pt idx="5">
                  <c:v>52.5</c:v>
                </c:pt>
                <c:pt idx="6">
                  <c:v>71</c:v>
                </c:pt>
                <c:pt idx="7">
                  <c:v>92.5</c:v>
                </c:pt>
                <c:pt idx="8">
                  <c:v>117</c:v>
                </c:pt>
                <c:pt idx="9">
                  <c:v>144.5</c:v>
                </c:pt>
                <c:pt idx="10">
                  <c:v>175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98F-4B92-B3A8-327DFC17E8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473984"/>
        <c:axId val="114889856"/>
      </c:scatterChart>
      <c:valAx>
        <c:axId val="11447398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89856"/>
        <c:crosses val="autoZero"/>
        <c:crossBetween val="midCat"/>
      </c:valAx>
      <c:valAx>
        <c:axId val="11488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4739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'0'!$A$15:$A$25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'0'!$C$15:$C$25</c:f>
              <c:numCache>
                <c:formatCode>General</c:formatCode>
                <c:ptCount val="11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20</c:v>
                </c:pt>
                <c:pt idx="7">
                  <c:v>23</c:v>
                </c:pt>
                <c:pt idx="8">
                  <c:v>26</c:v>
                </c:pt>
                <c:pt idx="9">
                  <c:v>29</c:v>
                </c:pt>
                <c:pt idx="10">
                  <c:v>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6D7-4A9D-94AA-DF94891EF2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995200"/>
        <c:axId val="114997120"/>
      </c:scatterChart>
      <c:valAx>
        <c:axId val="114995200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97120"/>
        <c:crosses val="autoZero"/>
        <c:crossBetween val="midCat"/>
      </c:valAx>
      <c:valAx>
        <c:axId val="11499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952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'0'!$A$27:$A$37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'0'!$C$27:$C$37</c:f>
              <c:numCache>
                <c:formatCode>General</c:formatCode>
                <c:ptCount val="11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197-4C18-B89A-DC61CF0F3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6658944"/>
        <c:axId val="116660864"/>
      </c:scatterChart>
      <c:valAx>
        <c:axId val="11665894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660864"/>
        <c:crosses val="autoZero"/>
        <c:crossBetween val="midCat"/>
      </c:valAx>
      <c:valAx>
        <c:axId val="11666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Acceleration (m/s</a:t>
                </a:r>
                <a:r>
                  <a:rPr lang="en-US" baseline="30000"/>
                  <a:t>2</a:t>
                </a:r>
                <a:r>
                  <a:rPr lang="en-US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6589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'0'!$A$3:$A$13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'0'!$B$3:$B$13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64A-430A-B2A1-2F4FA3DD3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455296"/>
        <c:axId val="114457216"/>
      </c:scatterChart>
      <c:valAx>
        <c:axId val="11445529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457216"/>
        <c:crosses val="autoZero"/>
        <c:crossBetween val="midCat"/>
      </c:valAx>
      <c:valAx>
        <c:axId val="11445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Position(m)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455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0.1335</cdr:x>
      <cdr:y>0.12468</cdr:y>
    </cdr:from>
    <cdr:to>
      <cdr:x>0.78848</cdr:x>
      <cdr:y>0.78872</cdr:y>
    </cdr:to>
    <cdr:grpSp>
      <cdr:nvGrpSpPr>
        <cdr:cNvPr id="2" name="Group 1">
          <a:extLst xmlns:a="http://schemas.openxmlformats.org/drawingml/2006/main">
            <a:ext uri="{FF2B5EF4-FFF2-40B4-BE49-F238E27FC236}">
              <a16:creationId xmlns:a16="http://schemas.microsoft.com/office/drawing/2014/main" id="{95455BFE-4CE4-43AF-85CF-82558B328002}"/>
            </a:ext>
          </a:extLst>
        </cdr:cNvPr>
        <cdr:cNvGrpSpPr/>
      </cdr:nvGrpSpPr>
      <cdr:grpSpPr>
        <a:xfrm xmlns:a="http://schemas.openxmlformats.org/drawingml/2006/main">
          <a:off x="1418403" y="662485"/>
          <a:ext cx="6958993" cy="3528364"/>
          <a:chOff x="1341770" y="606069"/>
          <a:chExt cx="6582888" cy="3227917"/>
        </a:xfrm>
      </cdr:grpSpPr>
      <cdr:cxnSp macro="">
        <cdr:nvCxnSpPr>
          <cdr:cNvPr id="3" name="Straight Connector 2">
            <a:extLst xmlns:a="http://schemas.openxmlformats.org/drawingml/2006/main">
              <a:ext uri="{FF2B5EF4-FFF2-40B4-BE49-F238E27FC236}">
                <a16:creationId xmlns:a16="http://schemas.microsoft.com/office/drawing/2014/main" id="{235C5476-5D3D-401C-A890-D11F1127AF68}"/>
              </a:ext>
            </a:extLst>
          </cdr:cNvPr>
          <cdr:cNvCxnSpPr/>
        </cdr:nvCxnSpPr>
        <cdr:spPr>
          <a:xfrm xmlns:a="http://schemas.openxmlformats.org/drawingml/2006/main">
            <a:off x="1341770" y="606069"/>
            <a:ext cx="0" cy="1959725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8" name="Straight Connector 3">
            <a:extLst xmlns:a="http://schemas.openxmlformats.org/drawingml/2006/main">
              <a:ext uri="{FF2B5EF4-FFF2-40B4-BE49-F238E27FC236}">
                <a16:creationId xmlns:a16="http://schemas.microsoft.com/office/drawing/2014/main" id="{A3B49587-B39B-4FA1-A94B-6656035922FC}"/>
              </a:ext>
            </a:extLst>
          </cdr:cNvPr>
          <cdr:cNvCxnSpPr/>
        </cdr:nvCxnSpPr>
        <cdr:spPr>
          <a:xfrm xmlns:a="http://schemas.openxmlformats.org/drawingml/2006/main">
            <a:off x="2662867" y="632694"/>
            <a:ext cx="0" cy="1959726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9" name="Straight Connector 4">
            <a:extLst xmlns:a="http://schemas.openxmlformats.org/drawingml/2006/main">
              <a:ext uri="{FF2B5EF4-FFF2-40B4-BE49-F238E27FC236}">
                <a16:creationId xmlns:a16="http://schemas.microsoft.com/office/drawing/2014/main" id="{3FD95778-483E-4B08-BCA5-92DA726CE6CB}"/>
              </a:ext>
            </a:extLst>
          </cdr:cNvPr>
          <cdr:cNvCxnSpPr/>
        </cdr:nvCxnSpPr>
        <cdr:spPr>
          <a:xfrm xmlns:a="http://schemas.openxmlformats.org/drawingml/2006/main">
            <a:off x="5952688" y="2553833"/>
            <a:ext cx="0" cy="1280153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0" name="Straight Connector 9">
            <a:extLst xmlns:a="http://schemas.openxmlformats.org/drawingml/2006/main">
              <a:ext uri="{FF2B5EF4-FFF2-40B4-BE49-F238E27FC236}">
                <a16:creationId xmlns:a16="http://schemas.microsoft.com/office/drawing/2014/main" id="{A7AA0A15-972A-4794-93A7-1D126659601A}"/>
              </a:ext>
            </a:extLst>
          </cdr:cNvPr>
          <cdr:cNvCxnSpPr/>
        </cdr:nvCxnSpPr>
        <cdr:spPr>
          <a:xfrm xmlns:a="http://schemas.openxmlformats.org/drawingml/2006/main">
            <a:off x="7924658" y="2553832"/>
            <a:ext cx="0" cy="1280154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09D57E-6A3D-4A2C-9432-548612B42688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4F05BAA-7DFE-46C4-B277-C8D5017DC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4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A9ED-2B26-4D94-89C2-68CF3C919109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hart" Target="../charts/chart6.xml"/><Relationship Id="rId18" Type="http://schemas.openxmlformats.org/officeDocument/2006/relationships/image" Target="../media/image9.png"/><Relationship Id="rId26" Type="http://schemas.openxmlformats.org/officeDocument/2006/relationships/image" Target="../media/image70.png"/><Relationship Id="rId21" Type="http://schemas.openxmlformats.org/officeDocument/2006/relationships/chart" Target="../charts/chart10.xml"/><Relationship Id="rId3" Type="http://schemas.openxmlformats.org/officeDocument/2006/relationships/image" Target="../media/image80.png"/><Relationship Id="rId7" Type="http://schemas.openxmlformats.org/officeDocument/2006/relationships/chart" Target="../charts/chart4.xml"/><Relationship Id="rId12" Type="http://schemas.openxmlformats.org/officeDocument/2006/relationships/image" Target="../media/image13.png"/><Relationship Id="rId17" Type="http://schemas.openxmlformats.org/officeDocument/2006/relationships/image" Target="../media/image8.png"/><Relationship Id="rId25" Type="http://schemas.openxmlformats.org/officeDocument/2006/relationships/chart" Target="../charts/chart12.xml"/><Relationship Id="rId2" Type="http://schemas.openxmlformats.org/officeDocument/2006/relationships/chart" Target="../charts/chart4.xml"/><Relationship Id="rId16" Type="http://schemas.openxmlformats.org/officeDocument/2006/relationships/image" Target="../media/image7.png"/><Relationship Id="rId20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11" Type="http://schemas.openxmlformats.org/officeDocument/2006/relationships/chart" Target="../charts/chart5.xml"/><Relationship Id="rId6" Type="http://schemas.openxmlformats.org/officeDocument/2006/relationships/image" Target="../media/image100.png"/><Relationship Id="rId24" Type="http://schemas.openxmlformats.org/officeDocument/2006/relationships/chart" Target="../charts/chart12.xml"/><Relationship Id="rId15" Type="http://schemas.openxmlformats.org/officeDocument/2006/relationships/chart" Target="../charts/chart6.xml"/><Relationship Id="rId5" Type="http://schemas.openxmlformats.org/officeDocument/2006/relationships/chart" Target="../charts/chart8.xml"/><Relationship Id="rId23" Type="http://schemas.openxmlformats.org/officeDocument/2006/relationships/image" Target="../media/image12.png"/><Relationship Id="rId19" Type="http://schemas.openxmlformats.org/officeDocument/2006/relationships/image" Target="../media/image10.png"/><Relationship Id="rId9" Type="http://schemas.openxmlformats.org/officeDocument/2006/relationships/chart" Target="../charts/chart5.xml"/><Relationship Id="rId22" Type="http://schemas.openxmlformats.org/officeDocument/2006/relationships/chart" Target="../charts/chart10.xml"/><Relationship Id="rId14" Type="http://schemas.openxmlformats.org/officeDocument/2006/relationships/image" Target="../media/image14.png"/><Relationship Id="rId27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 Dimensional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Area Under the Curve</a:t>
            </a:r>
          </a:p>
        </p:txBody>
      </p:sp>
    </p:spTree>
    <p:extLst>
      <p:ext uri="{BB962C8B-B14F-4D97-AF65-F5344CB8AC3E}">
        <p14:creationId xmlns:p14="http://schemas.microsoft.com/office/powerpoint/2010/main" val="106299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623453"/>
              </p:ext>
            </p:extLst>
          </p:nvPr>
        </p:nvGraphicFramePr>
        <p:xfrm>
          <a:off x="1083448" y="1553550"/>
          <a:ext cx="10010775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ctangle 21"/>
          <p:cNvSpPr/>
          <p:nvPr/>
        </p:nvSpPr>
        <p:spPr>
          <a:xfrm>
            <a:off x="1595488" y="5577422"/>
            <a:ext cx="576905" cy="39335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172394" y="4741361"/>
            <a:ext cx="581890" cy="122699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754284" y="4011424"/>
            <a:ext cx="587432" cy="195914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341716" y="3452554"/>
            <a:ext cx="581891" cy="251793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23606" y="2970414"/>
            <a:ext cx="576349" cy="3000449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99956" y="2626822"/>
            <a:ext cx="585324" cy="334404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085278" y="2394844"/>
            <a:ext cx="578459" cy="357619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63737" y="2273227"/>
            <a:ext cx="590000" cy="369738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253738" y="2273227"/>
            <a:ext cx="568240" cy="369497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821978" y="2394844"/>
            <a:ext cx="593458" cy="357660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15436" y="2626822"/>
            <a:ext cx="575866" cy="334374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991303" y="2970414"/>
            <a:ext cx="583421" cy="30001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8574724" y="3452555"/>
            <a:ext cx="579949" cy="251877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9154672" y="4041862"/>
            <a:ext cx="581031" cy="19301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735704" y="4741360"/>
            <a:ext cx="578869" cy="122920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0314573" y="5577422"/>
            <a:ext cx="583801" cy="39457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20712" y="595969"/>
            <a:ext cx="8685761" cy="83099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can repeat this process again and again infinitely producing a smaller and smaller time interval each and every iteration.</a:t>
            </a:r>
          </a:p>
        </p:txBody>
      </p:sp>
    </p:spTree>
    <p:extLst>
      <p:ext uri="{BB962C8B-B14F-4D97-AF65-F5344CB8AC3E}">
        <p14:creationId xmlns:p14="http://schemas.microsoft.com/office/powerpoint/2010/main" val="331692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8" grpId="0" animBg="1"/>
      <p:bldP spid="30" grpId="0" animBg="1"/>
      <p:bldP spid="33" grpId="0" animBg="1"/>
      <p:bldP spid="35" grpId="0" animBg="1"/>
      <p:bldP spid="37" grpId="0" animBg="1"/>
      <p:bldP spid="41" grpId="0" animBg="1"/>
      <p:bldP spid="43" grpId="0" animBg="1"/>
      <p:bldP spid="45" grpId="0" animBg="1"/>
      <p:bldP spid="47" grpId="0" animBg="1"/>
      <p:bldP spid="51" grpId="0" animBg="1"/>
      <p:bldP spid="53" grpId="0" animBg="1"/>
      <p:bldP spid="55" grpId="0" animBg="1"/>
      <p:bldP spid="57" grpId="0" animBg="1"/>
      <p:bldP spid="59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55342"/>
              </p:ext>
            </p:extLst>
          </p:nvPr>
        </p:nvGraphicFramePr>
        <p:xfrm>
          <a:off x="1083448" y="1553550"/>
          <a:ext cx="10010775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ctangle 21"/>
          <p:cNvSpPr/>
          <p:nvPr/>
        </p:nvSpPr>
        <p:spPr>
          <a:xfrm>
            <a:off x="1836709" y="5485890"/>
            <a:ext cx="231945" cy="4848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10960" y="5836280"/>
            <a:ext cx="225750" cy="13211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064524" y="5157337"/>
            <a:ext cx="236078" cy="81105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99608" y="4855944"/>
            <a:ext cx="237399" cy="111240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37750" y="4518254"/>
            <a:ext cx="227444" cy="14532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765732" y="4241065"/>
            <a:ext cx="238628" cy="172790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02618" y="3965330"/>
            <a:ext cx="233010" cy="200523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38421" y="3727264"/>
            <a:ext cx="222722" cy="224322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461735" y="3512234"/>
            <a:ext cx="227444" cy="24582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91773" y="3297206"/>
            <a:ext cx="227444" cy="267328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21211" y="3116732"/>
            <a:ext cx="246365" cy="285413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168347" y="2924742"/>
            <a:ext cx="224692" cy="304612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393038" y="2786745"/>
            <a:ext cx="221419" cy="318411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614458" y="2665937"/>
            <a:ext cx="240421" cy="330492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51395" y="2544602"/>
            <a:ext cx="233884" cy="34262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085279" y="2444766"/>
            <a:ext cx="232618" cy="35262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315317" y="2360314"/>
            <a:ext cx="236464" cy="36076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555051" y="2306550"/>
            <a:ext cx="225926" cy="366235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782961" y="2273221"/>
            <a:ext cx="227444" cy="369568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0137" y="2245099"/>
            <a:ext cx="243600" cy="372551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50342" y="2245112"/>
            <a:ext cx="241513" cy="372379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90624" y="2273227"/>
            <a:ext cx="239083" cy="369497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728743" y="2333428"/>
            <a:ext cx="239083" cy="363547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69211" y="2394844"/>
            <a:ext cx="222846" cy="357660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192057" y="2444763"/>
            <a:ext cx="222183" cy="352668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15436" y="2544603"/>
            <a:ext cx="222183" cy="342596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635658" y="2665931"/>
            <a:ext cx="232361" cy="330551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867136" y="2786742"/>
            <a:ext cx="257470" cy="318470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128582" y="2974654"/>
            <a:ext cx="229982" cy="299679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358563" y="3143612"/>
            <a:ext cx="242037" cy="282695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600601" y="3324092"/>
            <a:ext cx="212802" cy="26452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8813403" y="3512227"/>
            <a:ext cx="227129" cy="245909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042624" y="3754134"/>
            <a:ext cx="237771" cy="221731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9276543" y="4011424"/>
            <a:ext cx="246404" cy="195701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9522754" y="4257728"/>
            <a:ext cx="216095" cy="171375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735704" y="4557088"/>
            <a:ext cx="236569" cy="141347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973163" y="4858976"/>
            <a:ext cx="236569" cy="110921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0209589" y="5186404"/>
            <a:ext cx="236569" cy="7820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0680346" y="5873710"/>
            <a:ext cx="227843" cy="9685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0445600" y="5516609"/>
            <a:ext cx="236569" cy="4539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1878123" y="277536"/>
            <a:ext cx="8685761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Note that the area better approximates the displacement of the object as the time interval decreases. This is especially noticeable near the peak velocity.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355614" y="1692550"/>
                <a:ext cx="3774349" cy="118415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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baseline="-2500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800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𝑎𝑣𝑔</m:t>
                              </m:r>
                            </m:e>
                          </m:nary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614" y="1692550"/>
                <a:ext cx="3774349" cy="118415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1599790" y="2924742"/>
            <a:ext cx="2567786" cy="785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52499" y="2713044"/>
                <a:ext cx="1428579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baseline="-25000" smtClean="0">
                          <a:latin typeface="Cambria Math" panose="02040503050406030204" pitchFamily="18" charset="0"/>
                        </a:rPr>
                        <m:t>𝑎𝑣𝑔</m:t>
                      </m:r>
                    </m:oMath>
                  </m:oMathPara>
                </a14:m>
                <a:endParaRPr lang="en-US" sz="1400" dirty="0"/>
              </a:p>
              <a:p>
                <a:pPr algn="r"/>
                <a:r>
                  <a:rPr lang="en-US" sz="1400" dirty="0"/>
                  <a:t>(for the interval)</a:t>
                </a: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99" y="2713044"/>
                <a:ext cx="1428579" cy="523220"/>
              </a:xfrm>
              <a:prstGeom prst="rect">
                <a:avLst/>
              </a:prstGeom>
              <a:blipFill rotWithShape="0">
                <a:blip r:embed="rId4"/>
                <a:stretch>
                  <a:fillRect r="-1282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178726" y="2921855"/>
            <a:ext cx="224692" cy="3046122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946158" y="5967978"/>
            <a:ext cx="668299" cy="340021"/>
            <a:chOff x="3946158" y="5967978"/>
            <a:chExt cx="668299" cy="34002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4167576" y="5967978"/>
              <a:ext cx="0" cy="34002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393038" y="5967978"/>
              <a:ext cx="0" cy="34002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4066384" y="6031000"/>
                  <a:ext cx="437363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200" i="1" baseline="-2500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6384" y="6031000"/>
                  <a:ext cx="437363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0" name="Straight Arrow Connector 69"/>
            <p:cNvCxnSpPr/>
            <p:nvPr/>
          </p:nvCxnSpPr>
          <p:spPr>
            <a:xfrm flipH="1">
              <a:off x="4393039" y="6202973"/>
              <a:ext cx="221418" cy="0"/>
            </a:xfrm>
            <a:prstGeom prst="straightConnector1">
              <a:avLst/>
            </a:prstGeom>
            <a:ln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3946158" y="6202973"/>
              <a:ext cx="221418" cy="0"/>
            </a:xfrm>
            <a:prstGeom prst="straightConnector1">
              <a:avLst/>
            </a:prstGeom>
            <a:ln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34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000"/>
                            </p:stCondLst>
                            <p:childTnLst>
                              <p:par>
                                <p:cTn id="15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5" grpId="0" animBg="1"/>
      <p:bldP spid="66" grpId="0" animBg="1"/>
      <p:bldP spid="67" grpId="0" animBg="1"/>
      <p:bldP spid="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404763"/>
              </p:ext>
            </p:extLst>
          </p:nvPr>
        </p:nvGraphicFramePr>
        <p:xfrm>
          <a:off x="1083448" y="1553550"/>
          <a:ext cx="10010775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09" y="0"/>
            <a:ext cx="10931235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In calculus, if we know the formula, we can calculate the area under the curve through integration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36709" y="5485890"/>
            <a:ext cx="231945" cy="48488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10960" y="5836280"/>
            <a:ext cx="225750" cy="13211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064524" y="5157337"/>
            <a:ext cx="236078" cy="81105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99608" y="4855944"/>
            <a:ext cx="237399" cy="111240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37750" y="4518254"/>
            <a:ext cx="227444" cy="14532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765732" y="4241065"/>
            <a:ext cx="238628" cy="172790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02618" y="3965330"/>
            <a:ext cx="233010" cy="200523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38421" y="3727264"/>
            <a:ext cx="222722" cy="224322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461735" y="3512234"/>
            <a:ext cx="227444" cy="24582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91773" y="3297206"/>
            <a:ext cx="227444" cy="267328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21211" y="3116732"/>
            <a:ext cx="246365" cy="285413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168347" y="2924742"/>
            <a:ext cx="224692" cy="304612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393038" y="2786745"/>
            <a:ext cx="221419" cy="318411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614458" y="2665937"/>
            <a:ext cx="240421" cy="330492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51395" y="2544602"/>
            <a:ext cx="233884" cy="342626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085279" y="2444766"/>
            <a:ext cx="232618" cy="35262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315317" y="2360314"/>
            <a:ext cx="236464" cy="36076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555051" y="2306550"/>
            <a:ext cx="225926" cy="366235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782961" y="2273221"/>
            <a:ext cx="227444" cy="369568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010137" y="2245099"/>
            <a:ext cx="243600" cy="372551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250342" y="2245112"/>
            <a:ext cx="241513" cy="372379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490624" y="2273227"/>
            <a:ext cx="239083" cy="369497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728743" y="2333428"/>
            <a:ext cx="239083" cy="363547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69211" y="2394844"/>
            <a:ext cx="222846" cy="357660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192057" y="2444763"/>
            <a:ext cx="222183" cy="352668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15436" y="2544603"/>
            <a:ext cx="222183" cy="342596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635658" y="2665931"/>
            <a:ext cx="232361" cy="330551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867136" y="2786742"/>
            <a:ext cx="257470" cy="318470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128582" y="2974654"/>
            <a:ext cx="229982" cy="299679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358563" y="3143612"/>
            <a:ext cx="242037" cy="2826952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600601" y="3324092"/>
            <a:ext cx="212802" cy="26452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8813403" y="3512227"/>
            <a:ext cx="227129" cy="245909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9042624" y="3754134"/>
            <a:ext cx="237771" cy="2217311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9276543" y="4011424"/>
            <a:ext cx="246404" cy="195701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9522754" y="4257728"/>
            <a:ext cx="216095" cy="1713754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735704" y="4557088"/>
            <a:ext cx="236569" cy="1413476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973163" y="4858976"/>
            <a:ext cx="236569" cy="110921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0209589" y="5186404"/>
            <a:ext cx="236569" cy="78203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0680346" y="5873710"/>
            <a:ext cx="227843" cy="9685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0445600" y="5516609"/>
            <a:ext cx="236569" cy="45395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6711124" y="1332712"/>
                <a:ext cx="5302542" cy="78438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 algn="ctr">
                  <a:defRPr sz="9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 smtClean="0">
                          <a:latin typeface="Cambria Math"/>
                        </a:rPr>
                        <m:t> =</m:t>
                      </m:r>
                      <m:nary>
                        <m:nary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d>
                            <m:d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−0.0153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 baseline="30000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 + 0.6139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 − 0.0697</m:t>
                              </m:r>
                            </m:e>
                          </m:d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124" y="1332712"/>
                <a:ext cx="5302542" cy="7843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Arrow 2"/>
          <p:cNvSpPr/>
          <p:nvPr/>
        </p:nvSpPr>
        <p:spPr>
          <a:xfrm>
            <a:off x="4674568" y="1655545"/>
            <a:ext cx="2036556" cy="200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129289" y="1555518"/>
                <a:ext cx="4541115" cy="40011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 algn="ctr">
                  <a:defRPr sz="9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= −0.0153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baseline="30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+ 0.6139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− 0.0697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89" y="1555518"/>
                <a:ext cx="4541115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915982" y="4863716"/>
                <a:ext cx="4340355" cy="40011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 algn="ctr">
                  <a:defRPr sz="9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latin typeface="Cambria Math"/>
                      </a:rPr>
                      <m:t> 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0.0051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baseline="30000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+ 0.3070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− 0.0697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982" y="4863716"/>
                <a:ext cx="4340355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1610960" y="6155874"/>
                <a:ext cx="9297229" cy="55297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>
                  <a:defRPr sz="9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latin typeface="Cambria Math"/>
                      </a:rPr>
                      <m:t> 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0.0051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000" b="0" i="1" baseline="30000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 baseline="30000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+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0.3070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000" b="0" i="1" baseline="3000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 −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0.0697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=162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960" y="6155874"/>
                <a:ext cx="9297229" cy="55297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718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3" grpId="0" animBg="1"/>
      <p:bldP spid="64" grpId="0" animBg="1"/>
      <p:bldP spid="66" grpId="0" animBg="1"/>
      <p:bldP spid="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891"/>
            <a:ext cx="10515600" cy="1325563"/>
          </a:xfrm>
        </p:spPr>
        <p:txBody>
          <a:bodyPr/>
          <a:lstStyle/>
          <a:p>
            <a:r>
              <a:rPr lang="en-US" dirty="0"/>
              <a:t>The 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630"/>
            <a:ext cx="10515600" cy="4549684"/>
          </a:xfrm>
        </p:spPr>
        <p:txBody>
          <a:bodyPr>
            <a:normAutofit/>
          </a:bodyPr>
          <a:lstStyle/>
          <a:p>
            <a:r>
              <a:rPr lang="en-US" dirty="0"/>
              <a:t>During the last two lectures, we discussed:</a:t>
            </a:r>
          </a:p>
          <a:p>
            <a:pPr lvl="1"/>
            <a:r>
              <a:rPr lang="en-US" dirty="0"/>
              <a:t>The use of algebra to derive the “BIG FIVE”</a:t>
            </a:r>
          </a:p>
          <a:p>
            <a:pPr lvl="1"/>
            <a:r>
              <a:rPr lang="en-US" dirty="0"/>
              <a:t>We also investigated how derivative calculus can be used to make sense of the motion of objects such as an elevator.</a:t>
            </a:r>
          </a:p>
          <a:p>
            <a:pPr lvl="1"/>
            <a:endParaRPr lang="en-US" dirty="0"/>
          </a:p>
          <a:p>
            <a:r>
              <a:rPr lang="en-US" dirty="0"/>
              <a:t>Today we will discuss the significance of the “Area Under the Curve”</a:t>
            </a:r>
          </a:p>
        </p:txBody>
      </p:sp>
    </p:spTree>
    <p:extLst>
      <p:ext uri="{BB962C8B-B14F-4D97-AF65-F5344CB8AC3E}">
        <p14:creationId xmlns:p14="http://schemas.microsoft.com/office/powerpoint/2010/main" val="12210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313094"/>
              </p:ext>
            </p:extLst>
          </p:nvPr>
        </p:nvGraphicFramePr>
        <p:xfrm>
          <a:off x="838200" y="1674875"/>
          <a:ext cx="10066830" cy="490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Let us recall the motion of the elevator.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0165" y="3960192"/>
            <a:ext cx="4147457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With the exception of the first and last second of the dataset, the motion of the elevator can be broken up into three distinct segments: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Positive acceleration from 1 – 3 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Constant velocity from 3 – 8 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Negative acceleration from 8 – 11s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911482" y="1841226"/>
            <a:ext cx="3724286" cy="738994"/>
            <a:chOff x="4911482" y="1841226"/>
            <a:chExt cx="3724286" cy="738994"/>
          </a:xfrm>
        </p:grpSpPr>
        <p:sp>
          <p:nvSpPr>
            <p:cNvPr id="11" name="Rectangle 10"/>
            <p:cNvSpPr/>
            <p:nvPr/>
          </p:nvSpPr>
          <p:spPr>
            <a:xfrm>
              <a:off x="4911482" y="1841226"/>
              <a:ext cx="2691763" cy="3693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 sz="1800" b="0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srgbClr val="FFC000"/>
                  </a:solidFill>
                </a:rPr>
                <a:t>y = -0.65t</a:t>
              </a:r>
              <a:r>
                <a:rPr lang="en-US" b="1" baseline="30000" dirty="0">
                  <a:solidFill>
                    <a:srgbClr val="FFC000"/>
                  </a:solidFill>
                </a:rPr>
                <a:t>2</a:t>
              </a:r>
              <a:r>
                <a:rPr lang="en-US" b="1" dirty="0">
                  <a:solidFill>
                    <a:srgbClr val="FFC000"/>
                  </a:solidFill>
                </a:rPr>
                <a:t> + 14.31t - 48.82</a:t>
              </a:r>
            </a:p>
          </p:txBody>
        </p:sp>
        <p:sp>
          <p:nvSpPr>
            <p:cNvPr id="14" name="Left Brace 13"/>
            <p:cNvSpPr/>
            <p:nvPr/>
          </p:nvSpPr>
          <p:spPr>
            <a:xfrm rot="4422935">
              <a:off x="7462205" y="1406657"/>
              <a:ext cx="282084" cy="2065042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77699" y="3464886"/>
            <a:ext cx="4067567" cy="687875"/>
            <a:chOff x="2877699" y="3464886"/>
            <a:chExt cx="4067567" cy="687875"/>
          </a:xfrm>
        </p:grpSpPr>
        <p:sp>
          <p:nvSpPr>
            <p:cNvPr id="12" name="Rectangle 11"/>
            <p:cNvSpPr/>
            <p:nvPr/>
          </p:nvSpPr>
          <p:spPr>
            <a:xfrm>
              <a:off x="3125301" y="3464886"/>
              <a:ext cx="1595309" cy="369332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spAutoFit/>
            </a:bodyPr>
            <a:lstStyle/>
            <a:p>
              <a:pPr algn="ctr">
                <a:defRPr sz="1800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/>
                <a:t>y = 4.00t - 8.00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3215541">
              <a:off x="4750264" y="1957758"/>
              <a:ext cx="322438" cy="4067567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62081" y="5903042"/>
            <a:ext cx="2534260" cy="678577"/>
            <a:chOff x="2162081" y="5903042"/>
            <a:chExt cx="2534260" cy="678577"/>
          </a:xfrm>
        </p:grpSpPr>
        <p:sp>
          <p:nvSpPr>
            <p:cNvPr id="13" name="Rectangle 12"/>
            <p:cNvSpPr/>
            <p:nvPr/>
          </p:nvSpPr>
          <p:spPr>
            <a:xfrm>
              <a:off x="2676236" y="6212287"/>
              <a:ext cx="2020105" cy="36933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 sz="1800" b="1" i="0" u="none" strike="noStrike" kern="1200" baseline="0">
                  <a:solidFill>
                    <a:srgbClr val="ED7D31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schemeClr val="accent2"/>
                  </a:solidFill>
                </a:rPr>
                <a:t>y = t</a:t>
              </a:r>
              <a:r>
                <a:rPr lang="en-US" b="1" baseline="30000" dirty="0">
                  <a:solidFill>
                    <a:schemeClr val="accent2"/>
                  </a:solidFill>
                </a:rPr>
                <a:t>2</a:t>
              </a:r>
              <a:r>
                <a:rPr lang="en-US" b="1" dirty="0">
                  <a:solidFill>
                    <a:schemeClr val="accent2"/>
                  </a:solidFill>
                </a:rPr>
                <a:t> – 2.00t + 1.00</a:t>
              </a:r>
            </a:p>
          </p:txBody>
        </p:sp>
        <p:sp>
          <p:nvSpPr>
            <p:cNvPr id="18" name="Left Brace 17"/>
            <p:cNvSpPr/>
            <p:nvPr/>
          </p:nvSpPr>
          <p:spPr>
            <a:xfrm rot="14997532">
              <a:off x="2708317" y="5356806"/>
              <a:ext cx="282084" cy="1374556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02506" y="1102562"/>
            <a:ext cx="414745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graph shows that the position vs. time follows a non-linear (polynomial) relationship from 1-3 and 8-11 seconds, and a constant change from 3-8 seconds.</a:t>
            </a:r>
          </a:p>
        </p:txBody>
      </p:sp>
    </p:spTree>
    <p:extLst>
      <p:ext uri="{BB962C8B-B14F-4D97-AF65-F5344CB8AC3E}">
        <p14:creationId xmlns:p14="http://schemas.microsoft.com/office/powerpoint/2010/main" val="172306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7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287612"/>
              </p:ext>
            </p:extLst>
          </p:nvPr>
        </p:nvGraphicFramePr>
        <p:xfrm>
          <a:off x="1244600" y="1447800"/>
          <a:ext cx="10682953" cy="525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03200" y="331642"/>
            <a:ext cx="117602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If you calculate the area under the curve from 1 – 11 seconds, what do you get?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total vertical displacement is equal to the sum of the areas: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𝑑</m:t>
                    </m:r>
                    <m:r>
                      <a:rPr lang="en-US" i="1" baseline="-25000" dirty="0" err="1" smtClean="0">
                        <a:latin typeface="Cambria Math"/>
                      </a:rPr>
                      <m:t>𝑡𝑜𝑡𝑎𝑙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i="1" dirty="0" smtClean="0">
                        <a:latin typeface="Cambria Math"/>
                      </a:rPr>
                      <m:t>𝐴</m:t>
                    </m:r>
                    <m:r>
                      <a:rPr lang="en-US" i="1" dirty="0" smtClean="0">
                        <a:latin typeface="Cambria Math"/>
                      </a:rPr>
                      <m:t>1+</m:t>
                    </m:r>
                    <m:r>
                      <a:rPr lang="en-US" i="1" dirty="0" smtClean="0">
                        <a:latin typeface="Cambria Math"/>
                      </a:rPr>
                      <m:t>𝐴</m:t>
                    </m:r>
                    <m:r>
                      <a:rPr lang="en-US" i="1" dirty="0" smtClean="0">
                        <a:latin typeface="Cambria Math"/>
                      </a:rPr>
                      <m:t>2+</m:t>
                    </m:r>
                    <m:r>
                      <a:rPr lang="en-US" i="1" dirty="0" smtClean="0">
                        <a:latin typeface="Cambria Math"/>
                      </a:rPr>
                      <m:t>𝐴</m:t>
                    </m:r>
                    <m:r>
                      <a:rPr lang="en-US" i="1" dirty="0" smtClean="0">
                        <a:latin typeface="Cambria Math"/>
                      </a:rPr>
                      <m:t>3=4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+20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+6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=30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438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1637205" y="3902946"/>
            <a:ext cx="1620345" cy="1296949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8417859" y="3335048"/>
            <a:ext cx="1326021" cy="1357976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" y="1069071"/>
            <a:ext cx="117602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It should be clear by now that the area under a velocity vs. time curve equals the displacement of the object.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2552700" y="2082800"/>
            <a:ext cx="1409700" cy="4051300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Right Triangle 24"/>
          <p:cNvSpPr/>
          <p:nvPr/>
        </p:nvSpPr>
        <p:spPr>
          <a:xfrm>
            <a:off x="7484267" y="2082920"/>
            <a:ext cx="2125362" cy="4051300"/>
          </a:xfrm>
          <a:prstGeom prst="rtTriangl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962400" y="2082800"/>
            <a:ext cx="3521867" cy="40513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1301" y="2227053"/>
                <a:ext cx="2311808" cy="1661993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baseline="-25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=½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=½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𝒗</m:t>
                      </m:r>
                      <m:r>
                        <a:rPr lang="en-US" b="1" i="1" baseline="-250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𝒂𝒗𝒈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=½ 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𝒎𝒆𝒕𝒆𝒓𝒔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01" y="2227053"/>
                <a:ext cx="2311808" cy="1661993"/>
              </a:xfrm>
              <a:prstGeom prst="rect">
                <a:avLst/>
              </a:prstGeom>
              <a:blipFill rotWithShape="1">
                <a:blip r:embed="rId4"/>
                <a:stretch>
                  <a:fillRect b="-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587976" y="2227052"/>
                <a:ext cx="2311808" cy="110799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baseline="-25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=½ 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n-US" b="1" i="1" dirty="0">
                  <a:solidFill>
                    <a:schemeClr val="accent5">
                      <a:lumMod val="75000"/>
                    </a:schemeClr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=½ 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𝒎𝒆𝒕𝒆𝒓𝒔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7976" y="2227052"/>
                <a:ext cx="2311808" cy="1107996"/>
              </a:xfrm>
              <a:prstGeom prst="rect">
                <a:avLst/>
              </a:prstGeom>
              <a:blipFill rotWithShape="1">
                <a:blip r:embed="rId5"/>
                <a:stretch>
                  <a:fillRect b="-1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67429" y="3210449"/>
                <a:ext cx="2311808" cy="138499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baseline="-25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𝒅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𝟐𝟎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𝒎𝒆𝒕𝒆𝒓𝒔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429" y="3210449"/>
                <a:ext cx="2311808" cy="1384995"/>
              </a:xfrm>
              <a:prstGeom prst="rect">
                <a:avLst/>
              </a:prstGeom>
              <a:blipFill rotWithShape="1">
                <a:blip r:embed="rId6"/>
                <a:stretch>
                  <a:fillRect t="-441" b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9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decel="2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5" grpId="0" animBg="1"/>
      <p:bldP spid="16" grpId="0" animBg="1"/>
      <p:bldP spid="22" grpId="0" animBg="1"/>
      <p:bldP spid="5" grpId="0" animBg="1"/>
      <p:bldP spid="25" grpId="0" animBg="1"/>
      <p:bldP spid="21" grpId="0" animBg="1"/>
      <p:bldP spid="23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024975"/>
              </p:ext>
            </p:extLst>
          </p:nvPr>
        </p:nvGraphicFramePr>
        <p:xfrm>
          <a:off x="1257300" y="1428750"/>
          <a:ext cx="10624741" cy="5313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3200" y="331642"/>
            <a:ext cx="117602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If you calculate the area under the curve from 1 – 3 and 8 – 11 seconds, what do you get?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75000" y="2116952"/>
            <a:ext cx="1405510" cy="210071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530526" y="3623310"/>
            <a:ext cx="1955624" cy="1112773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4622" y="4736083"/>
                <a:ext cx="2311808" cy="110799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)(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b="1" i="1" baseline="30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22" y="4736083"/>
                <a:ext cx="2311808" cy="1107996"/>
              </a:xfrm>
              <a:prstGeom prst="rect">
                <a:avLst/>
              </a:prstGeom>
              <a:blipFill rotWithShape="0">
                <a:blip r:embed="rId3"/>
                <a:stretch>
                  <a:fillRect t="-549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7566661" y="4235320"/>
            <a:ext cx="2080259" cy="13882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8858250" y="3344823"/>
            <a:ext cx="364182" cy="1391260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162262" y="2225293"/>
                <a:ext cx="2467638" cy="110799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∗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=(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𝒔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)(−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b="1" i="1" baseline="30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~−</m:t>
                      </m:r>
                      <m:r>
                        <a:rPr lang="en-US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262" y="2225293"/>
                <a:ext cx="2467638" cy="1107996"/>
              </a:xfrm>
              <a:prstGeom prst="rect">
                <a:avLst/>
              </a:prstGeom>
              <a:blipFill rotWithShape="0">
                <a:blip r:embed="rId4"/>
                <a:stretch>
                  <a:fillRect l="-494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17227" y="6155030"/>
            <a:ext cx="11132145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If you add the two areas together, you get zero, which tells you that the initial and final velocities should be the same. In this case, it is zero.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8893" y="1356783"/>
            <a:ext cx="117602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As should be clear once again, the area under an acceleration vs. time graphs equates to the change in velocity of the object.</a:t>
            </a:r>
          </a:p>
        </p:txBody>
      </p:sp>
    </p:spTree>
    <p:extLst>
      <p:ext uri="{BB962C8B-B14F-4D97-AF65-F5344CB8AC3E}">
        <p14:creationId xmlns:p14="http://schemas.microsoft.com/office/powerpoint/2010/main" val="336948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P spid="12" grpId="0" animBg="1"/>
      <p:bldP spid="13" grpId="0" animBg="1"/>
      <p:bldP spid="22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83016" y="4002225"/>
            <a:ext cx="3953546" cy="2268353"/>
            <a:chOff x="5809035" y="4258825"/>
            <a:chExt cx="4572000" cy="274320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8" name="Chart 17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28757293"/>
                    </p:ext>
                  </p:extLst>
                </p:nvPr>
              </p:nvGraphicFramePr>
              <p:xfrm>
                <a:off x="5809035" y="4258825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</mc:Choice>
          <mc:Fallback xmlns="">
            <p:graphicFrame>
              <p:nvGraphicFramePr>
                <p:cNvPr id="18" name="Chart 17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28757293"/>
                    </p:ext>
                  </p:extLst>
                </p:nvPr>
              </p:nvGraphicFramePr>
              <p:xfrm>
                <a:off x="5809035" y="4258825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7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6590460" y="4451205"/>
                  <a:ext cx="2649999" cy="40002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=5.0+2.0</m:t>
                        </m:r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+1.5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b="0" i="1" baseline="300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baseline="30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9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0460" y="4451205"/>
                  <a:ext cx="2649999" cy="40002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26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4077098" y="4008468"/>
            <a:ext cx="3981696" cy="2250189"/>
            <a:chOff x="4070369" y="859419"/>
            <a:chExt cx="3981696" cy="246923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5" name="Chart 2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00492761"/>
                    </p:ext>
                  </p:extLst>
                </p:nvPr>
              </p:nvGraphicFramePr>
              <p:xfrm>
                <a:off x="4070369" y="859419"/>
                <a:ext cx="3981696" cy="246923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</mc:Choice>
          <mc:Fallback xmlns="">
            <p:graphicFrame>
              <p:nvGraphicFramePr>
                <p:cNvPr id="25" name="Chart 2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00492761"/>
                    </p:ext>
                  </p:extLst>
                </p:nvPr>
              </p:nvGraphicFramePr>
              <p:xfrm>
                <a:off x="4070369" y="859419"/>
                <a:ext cx="3981696" cy="246923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1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4639180" y="997509"/>
                  <a:ext cx="1649619" cy="36933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=2.0+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.0</m:t>
                        </m:r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9180" y="997509"/>
                  <a:ext cx="1649619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8109979" y="3963254"/>
            <a:ext cx="3968239" cy="2317290"/>
            <a:chOff x="8109979" y="819563"/>
            <a:chExt cx="3968239" cy="2542863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9" name="Chart 2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54442001"/>
                    </p:ext>
                  </p:extLst>
                </p:nvPr>
              </p:nvGraphicFramePr>
              <p:xfrm>
                <a:off x="8109979" y="873264"/>
                <a:ext cx="3968239" cy="2489162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3"/>
                </a:graphicData>
              </a:graphic>
            </p:graphicFrame>
          </mc:Choice>
          <mc:Fallback xmlns="">
            <p:graphicFrame>
              <p:nvGraphicFramePr>
                <p:cNvPr id="29" name="Chart 2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54442001"/>
                    </p:ext>
                  </p:extLst>
                </p:nvPr>
              </p:nvGraphicFramePr>
              <p:xfrm>
                <a:off x="8109979" y="873264"/>
                <a:ext cx="3968239" cy="2489162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5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9808926" y="819563"/>
                  <a:ext cx="865456" cy="362984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baseline="30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08926" y="819563"/>
                  <a:ext cx="865456" cy="362984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Group 30"/>
          <p:cNvGrpSpPr/>
          <p:nvPr/>
        </p:nvGrpSpPr>
        <p:grpSpPr>
          <a:xfrm>
            <a:off x="4645905" y="4294038"/>
            <a:ext cx="3217222" cy="1395167"/>
            <a:chOff x="4645905" y="4294038"/>
            <a:chExt cx="3217222" cy="13951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ight Triangle 1"/>
                <p:cNvSpPr/>
                <p:nvPr/>
              </p:nvSpPr>
              <p:spPr>
                <a:xfrm flipH="1">
                  <a:off x="4645905" y="4294038"/>
                  <a:ext cx="3217222" cy="1306953"/>
                </a:xfrm>
                <a:prstGeom prst="rtTriangl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" name="Right Tri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flipH="1">
                  <a:off x="4645905" y="4294038"/>
                  <a:ext cx="3217222" cy="1306953"/>
                </a:xfrm>
                <a:prstGeom prst="rtTriangle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4645909" y="5600991"/>
                  <a:ext cx="3217218" cy="88214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800" b="0" i="1" smtClean="0">
                            <a:latin typeface="Cambria Math"/>
                          </a:rPr>
                          <m:t>𝐴</m:t>
                        </m:r>
                        <m:r>
                          <a:rPr lang="en-US" sz="800" b="0" i="1" smtClean="0">
                            <a:latin typeface="Cambria Math"/>
                          </a:rPr>
                          <m:t>=</m:t>
                        </m:r>
                        <m:r>
                          <a:rPr lang="en-US" sz="800" b="0" i="1" smtClean="0">
                            <a:latin typeface="Cambria Math"/>
                          </a:rPr>
                          <m:t>𝑏</m:t>
                        </m:r>
                        <m:r>
                          <a:rPr lang="en-US" sz="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8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oMath>
                    </m:oMathPara>
                  </a14:m>
                  <a:endParaRPr lang="en-US" sz="8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5909" y="5600991"/>
                  <a:ext cx="3217218" cy="88214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t="-14286" b="-428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706928" y="4387970"/>
                <a:ext cx="3174521" cy="132969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928" y="4387970"/>
                <a:ext cx="3174521" cy="1329698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5856923"/>
          </a:xfrm>
        </p:spPr>
        <p:txBody>
          <a:bodyPr/>
          <a:lstStyle/>
          <a:p>
            <a:r>
              <a:rPr lang="en-US" dirty="0"/>
              <a:t>When the acceleration is uniform or constant, the area under a velocity vs. time curve, and an acceleration vs. time curve are easy to calculate.</a:t>
            </a:r>
          </a:p>
          <a:p>
            <a:pPr lvl="1"/>
            <a:r>
              <a:rPr lang="en-US" dirty="0"/>
              <a:t>When the acceleration is zero or constant, the position of the particle will follow a first or second order polynomial, respectively.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00208" y="3802758"/>
            <a:ext cx="3938185" cy="2509142"/>
            <a:chOff x="3086394" y="3796530"/>
            <a:chExt cx="4572000" cy="274320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5" name="Chart 1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512343712"/>
                    </p:ext>
                  </p:extLst>
                </p:nvPr>
              </p:nvGraphicFramePr>
              <p:xfrm>
                <a:off x="3086394" y="3796530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0"/>
                </a:graphicData>
              </a:graphic>
            </p:graphicFrame>
          </mc:Choice>
          <mc:Fallback xmlns="">
            <p:graphicFrame>
              <p:nvGraphicFramePr>
                <p:cNvPr id="15" name="Chart 14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512343712"/>
                    </p:ext>
                  </p:extLst>
                </p:nvPr>
              </p:nvGraphicFramePr>
              <p:xfrm>
                <a:off x="3086394" y="3796530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>
                  <a:spLocks/>
                </p:cNvSpPr>
                <p:nvPr/>
              </p:nvSpPr>
              <p:spPr>
                <a:xfrm>
                  <a:off x="4026814" y="4021429"/>
                  <a:ext cx="2069186" cy="471041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square" rtlCol="0">
                  <a:no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=2.0+2.0</m:t>
                        </m:r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6814" y="4021429"/>
                  <a:ext cx="2069186" cy="47104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4089154" y="3826851"/>
            <a:ext cx="3968239" cy="2489162"/>
            <a:chOff x="5287408" y="-1531286"/>
            <a:chExt cx="4572000" cy="274320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1" name="Chart 20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626512422"/>
                    </p:ext>
                  </p:extLst>
                </p:nvPr>
              </p:nvGraphicFramePr>
              <p:xfrm>
                <a:off x="5287408" y="-1531286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1"/>
                </a:graphicData>
              </a:graphic>
            </p:graphicFrame>
          </mc:Choice>
          <mc:Fallback xmlns="">
            <p:graphicFrame>
              <p:nvGraphicFramePr>
                <p:cNvPr id="21" name="Chart 20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626512422"/>
                    </p:ext>
                  </p:extLst>
                </p:nvPr>
              </p:nvGraphicFramePr>
              <p:xfrm>
                <a:off x="5287408" y="-1531286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2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7393049" y="-1450216"/>
                  <a:ext cx="778355" cy="362984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baseline="30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3049" y="-1450216"/>
                  <a:ext cx="778355" cy="362984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r="-8182" b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/>
          <p:cNvGrpSpPr/>
          <p:nvPr/>
        </p:nvGrpSpPr>
        <p:grpSpPr>
          <a:xfrm>
            <a:off x="8109979" y="3830053"/>
            <a:ext cx="3981696" cy="2482758"/>
            <a:chOff x="6502072" y="3227906"/>
            <a:chExt cx="3981696" cy="2482758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4" name="Chart 2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446968847"/>
                    </p:ext>
                  </p:extLst>
                </p:nvPr>
              </p:nvGraphicFramePr>
              <p:xfrm>
                <a:off x="6502072" y="3227906"/>
                <a:ext cx="3981696" cy="248275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4"/>
                </a:graphicData>
              </a:graphic>
            </p:graphicFrame>
          </mc:Choice>
          <mc:Fallback xmlns="">
            <p:graphicFrame>
              <p:nvGraphicFramePr>
                <p:cNvPr id="24" name="Chart 2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446968847"/>
                    </p:ext>
                  </p:extLst>
                </p:nvPr>
              </p:nvGraphicFramePr>
              <p:xfrm>
                <a:off x="6502072" y="3227906"/>
                <a:ext cx="3981696" cy="248275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5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8267025" y="4019233"/>
                  <a:ext cx="799450" cy="36933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txBody>
                <a:bodyPr wrap="none">
                  <a:spAutoFit/>
                </a:bodyPr>
                <a:lstStyle/>
                <a:p>
                  <a:pPr algn="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/>
                            <a:cs typeface="Times New Roman" panose="02020603050405020304" pitchFamily="18" charset="0"/>
                          </a:rPr>
                          <m:t>=0</m:t>
                        </m:r>
                      </m:oMath>
                    </m:oMathPara>
                  </a14:m>
                  <a:endParaRPr lang="en-US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7025" y="4019233"/>
                  <a:ext cx="799450" cy="36933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/>
              </p:cNvSpPr>
              <p:nvPr/>
            </p:nvSpPr>
            <p:spPr>
              <a:xfrm>
                <a:off x="3281377" y="2275441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2000" i="1" baseline="-25000" dirty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𝑜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𝑣</m:t>
                      </m:r>
                      <m:r>
                        <a:rPr lang="en-US" sz="2000" i="1" baseline="-25000" dirty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𝑜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𝑡</m:t>
                      </m:r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377" y="2275441"/>
                <a:ext cx="4182035" cy="471041"/>
              </a:xfrm>
              <a:prstGeom prst="rect">
                <a:avLst/>
              </a:prstGeom>
              <a:blipFill rotWithShape="0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>
                <a:spLocks/>
              </p:cNvSpPr>
              <p:nvPr/>
            </p:nvSpPr>
            <p:spPr>
              <a:xfrm>
                <a:off x="3281377" y="2881419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377" y="2881419"/>
                <a:ext cx="4182035" cy="471041"/>
              </a:xfrm>
              <a:prstGeom prst="rect">
                <a:avLst/>
              </a:prstGeom>
              <a:blipFill rotWithShape="0">
                <a:blip r:embed="rId3"/>
                <a:stretch>
                  <a:fillRect t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689231" y="4326696"/>
                <a:ext cx="3173896" cy="14269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231" y="4326696"/>
                <a:ext cx="3173896" cy="1426990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367304" y="2326295"/>
            <a:ext cx="244928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First Order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67304" y="2932273"/>
            <a:ext cx="244928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Second Order</a:t>
            </a:r>
          </a:p>
        </p:txBody>
      </p:sp>
      <p:cxnSp>
        <p:nvCxnSpPr>
          <p:cNvPr id="9" name="Straight Arrow Connector 8"/>
          <p:cNvCxnSpPr>
            <a:stCxn id="6" idx="1"/>
            <a:endCxn id="4" idx="3"/>
          </p:cNvCxnSpPr>
          <p:nvPr/>
        </p:nvCxnSpPr>
        <p:spPr>
          <a:xfrm flipH="1">
            <a:off x="7463412" y="2510961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463412" y="3139697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8816" y="2326295"/>
            <a:ext cx="1839311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Constant Velocity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3782" y="2920180"/>
            <a:ext cx="223434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Constant Acceleration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362806" y="2523487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362806" y="3114645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59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uiExpand="1" build="p"/>
      <p:bldP spid="4" grpId="0" animBg="1"/>
      <p:bldP spid="5" grpId="0" animBg="1"/>
      <p:bldP spid="43" grpId="0" animBg="1"/>
      <p:bldP spid="43" grpId="1" animBg="1"/>
      <p:bldP spid="6" grpId="0" animBg="1"/>
      <p:bldP spid="7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105350"/>
              </p:ext>
            </p:extLst>
          </p:nvPr>
        </p:nvGraphicFramePr>
        <p:xfrm>
          <a:off x="113782" y="1796219"/>
          <a:ext cx="3951111" cy="253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814038"/>
              </p:ext>
            </p:extLst>
          </p:nvPr>
        </p:nvGraphicFramePr>
        <p:xfrm>
          <a:off x="4107864" y="1805914"/>
          <a:ext cx="3957321" cy="253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83374" y="4987318"/>
            <a:ext cx="176543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Acceleration not constant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363483" y="5294901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>
                <a:spLocks/>
              </p:cNvSpPr>
              <p:nvPr/>
            </p:nvSpPr>
            <p:spPr>
              <a:xfrm>
                <a:off x="3281377" y="5051704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=3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𝑡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−4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000" b="0" i="1" baseline="30000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b="0" i="0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000" i="1" baseline="30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baseline="30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377" y="5051704"/>
                <a:ext cx="4182035" cy="4710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367304" y="5100436"/>
            <a:ext cx="2449286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Third Order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463412" y="5307860"/>
            <a:ext cx="903892" cy="1"/>
          </a:xfrm>
          <a:prstGeom prst="straightConnector1">
            <a:avLst/>
          </a:prstGeom>
          <a:ln w="254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58569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However, what if  the position vs. time of a particle does not follow a first or second order polynomial relationship?</a:t>
            </a:r>
          </a:p>
          <a:p>
            <a:pPr lvl="1"/>
            <a:endParaRPr lang="en-US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FF0E9F87-3852-4DF2-BB57-6C65E22BC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820376"/>
              </p:ext>
            </p:extLst>
          </p:nvPr>
        </p:nvGraphicFramePr>
        <p:xfrm>
          <a:off x="8127107" y="1806569"/>
          <a:ext cx="3951111" cy="2526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408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0" grpId="0">
        <p:bldAsOne/>
      </p:bldGraphic>
      <p:bldGraphic spid="41" grpId="0">
        <p:bldAsOne/>
      </p:bldGraphic>
      <p:bldP spid="38" grpId="0" animBg="1"/>
      <p:bldP spid="11" grpId="0" animBg="1"/>
      <p:bldP spid="12" grpId="0" animBg="1"/>
      <p:bldP spid="3" grpId="0" build="p"/>
      <p:bldGraphic spid="1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78878"/>
              </p:ext>
            </p:extLst>
          </p:nvPr>
        </p:nvGraphicFramePr>
        <p:xfrm>
          <a:off x="1083448" y="1553550"/>
          <a:ext cx="10010775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09" y="0"/>
            <a:ext cx="10931235" cy="1325563"/>
          </a:xfrm>
        </p:spPr>
        <p:txBody>
          <a:bodyPr>
            <a:normAutofit/>
          </a:bodyPr>
          <a:lstStyle/>
          <a:p>
            <a:r>
              <a:rPr lang="en-US" dirty="0"/>
              <a:t>Now that we know what the area under the curve represents, how do you calculate it?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591563" y="4447803"/>
                <a:ext cx="2329647" cy="152371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baseline="-25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b="1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563" y="4447803"/>
                <a:ext cx="2329647" cy="15237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3921210" y="2444766"/>
                <a:ext cx="2306357" cy="3526275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600" b="1" i="1" baseline="-25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baseline="-25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b="1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𝟓𝟕</m:t>
                    </m:r>
                    <m:r>
                      <a:rPr lang="en-US" sz="1600" b="1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210" y="2444766"/>
                <a:ext cx="2306357" cy="35262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6227567" y="2444763"/>
                <a:ext cx="2338917" cy="3526683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baseline="-25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600" b="1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𝟓𝟕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567" y="2444763"/>
                <a:ext cx="2338917" cy="3526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8566484" y="4447802"/>
                <a:ext cx="2320386" cy="15236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baseline="-25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484" y="4447802"/>
                <a:ext cx="2320386" cy="152367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798145" y="1269775"/>
            <a:ext cx="8685761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 can break up the area into individual rectangles and add those areas up.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The total displacement is: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 smtClean="0">
                        <a:latin typeface="Cambria Math"/>
                      </a:rPr>
                      <m:t>𝑡𝑜𝑡𝑎𝑙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smtClean="0">
                        <a:latin typeface="Cambria Math"/>
                      </a:rPr>
                      <m:t>1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smtClean="0">
                        <a:latin typeface="Cambria Math"/>
                      </a:rPr>
                      <m:t>2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smtClean="0">
                        <a:latin typeface="Cambria Math"/>
                      </a:rPr>
                      <m:t>3</m:t>
                    </m:r>
                    <m:r>
                      <a:rPr lang="en-US" i="1" dirty="0">
                        <a:latin typeface="Cambria Math"/>
                      </a:rPr>
                      <m:t>+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+57.5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+57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.5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=165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3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209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3" grpId="0">
        <p:bldAsOne/>
      </p:bldGraphic>
      <p:bldP spid="26" grpId="0" animBg="1"/>
      <p:bldP spid="37" grpId="0" animBg="1"/>
      <p:bldP spid="46" grpId="0" animBg="1"/>
      <p:bldP spid="56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185268"/>
              </p:ext>
            </p:extLst>
          </p:nvPr>
        </p:nvGraphicFramePr>
        <p:xfrm>
          <a:off x="1083448" y="1553550"/>
          <a:ext cx="10010775" cy="4986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09" y="0"/>
            <a:ext cx="10931235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Repeating the process using a smaller time interval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685919" y="5085347"/>
                <a:ext cx="1148929" cy="88304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919" y="5085347"/>
                <a:ext cx="1148929" cy="88304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2834848" y="3561347"/>
                <a:ext cx="1151725" cy="2409143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848" y="3561347"/>
                <a:ext cx="1151725" cy="24091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986574" y="2550696"/>
                <a:ext cx="1157084" cy="342016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𝟓𝟐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574" y="2550696"/>
                <a:ext cx="1157084" cy="34201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143658" y="2049379"/>
                <a:ext cx="1151726" cy="391952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𝟓𝟗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658" y="2049379"/>
                <a:ext cx="1151726" cy="39195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6295384" y="2047422"/>
                <a:ext cx="1151724" cy="3921483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𝟓𝟗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384" y="2047422"/>
                <a:ext cx="1151724" cy="39214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447110" y="2583626"/>
                <a:ext cx="1151722" cy="3384554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𝟓𝟐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10" y="2583626"/>
                <a:ext cx="1151722" cy="33845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8598834" y="3750868"/>
                <a:ext cx="1134541" cy="2217311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834" y="3750868"/>
                <a:ext cx="1134541" cy="221731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9733377" y="5056094"/>
                <a:ext cx="1149660" cy="91234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16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3377" y="5056094"/>
                <a:ext cx="1149660" cy="91234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98145" y="1219671"/>
            <a:ext cx="8685761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 will now reduce the time interval by a factor of 2 by going from 10s to 5s.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Recalculating the area: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err="1" smtClean="0">
                        <a:latin typeface="Cambria Math"/>
                      </a:rPr>
                      <m:t>𝑡𝑜𝑡𝑎𝑙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smtClean="0">
                        <a:latin typeface="Cambria Math"/>
                      </a:rPr>
                      <m:t>1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baseline="-25000" dirty="0" smtClean="0">
                        <a:latin typeface="Cambria Math"/>
                      </a:rPr>
                      <m:t>2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baseline="-25000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13.5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 smtClean="0">
                        <a:latin typeface="Cambria Math"/>
                      </a:rPr>
                      <m:t>+36.75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52.0</m:t>
                    </m:r>
                    <m:r>
                      <a:rPr lang="en-US" i="1" dirty="0" smtClean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59.75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+…</m:t>
                    </m:r>
                    <m:r>
                      <a:rPr lang="en-US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162</m:t>
                    </m:r>
                    <m:r>
                      <a:rPr lang="en-US" i="1" dirty="0" smtClean="0">
                        <a:latin typeface="Cambria Math"/>
                      </a:rPr>
                      <m:t>𝑚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24" y="6404201"/>
                <a:ext cx="11132145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43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31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4" grpId="0" animBg="1"/>
      <p:bldP spid="39" grpId="0" animBg="1"/>
      <p:bldP spid="44" grpId="0" animBg="1"/>
      <p:bldP spid="49" grpId="0" animBg="1"/>
      <p:bldP spid="54" grpId="0" animBg="1"/>
      <p:bldP spid="5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349D1D8-A904-49F4-80F6-FF20DF939E4E}">
  <we:reference id="wa104178141" version="2.0.9.0" store="en-US" storeType="OMEX"/>
  <we:alternateReferences>
    <we:reference id="WA104178141" version="2.0.9.0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5501</TotalTime>
  <Words>1091</Words>
  <Application>Microsoft Office PowerPoint</Application>
  <PresentationFormat>Widescreen</PresentationFormat>
  <Paragraphs>139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One Dimensional Motion</vt:lpstr>
      <vt:lpstr>The Last Lecture</vt:lpstr>
      <vt:lpstr>Let us recall the motion of the elevator.</vt:lpstr>
      <vt:lpstr>PowerPoint Presentation</vt:lpstr>
      <vt:lpstr>PowerPoint Presentation</vt:lpstr>
      <vt:lpstr>PowerPoint Presentation</vt:lpstr>
      <vt:lpstr>PowerPoint Presentation</vt:lpstr>
      <vt:lpstr>Now that we know what the area under the curve represents, how do you calculate it?</vt:lpstr>
      <vt:lpstr>Repeating the process using a smaller time interval</vt:lpstr>
      <vt:lpstr>PowerPoint Presentation</vt:lpstr>
      <vt:lpstr>PowerPoint Presentation</vt:lpstr>
      <vt:lpstr>In calculus, if we know the formula, we can calculate the area under the curve through 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Dimensional Motion</dc:title>
  <dc:creator>Charlie Ropes</dc:creator>
  <cp:lastModifiedBy>Charlie Ropes</cp:lastModifiedBy>
  <cp:revision>159</cp:revision>
  <cp:lastPrinted>2016-09-27T12:53:57Z</cp:lastPrinted>
  <dcterms:created xsi:type="dcterms:W3CDTF">2016-08-22T20:47:36Z</dcterms:created>
  <dcterms:modified xsi:type="dcterms:W3CDTF">2020-10-07T02:43:59Z</dcterms:modified>
</cp:coreProperties>
</file>